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6" r:id="rId3"/>
    <p:sldId id="259" r:id="rId4"/>
    <p:sldId id="260" r:id="rId5"/>
    <p:sldId id="261" r:id="rId6"/>
    <p:sldId id="262" r:id="rId7"/>
    <p:sldId id="263" r:id="rId8"/>
    <p:sldId id="267" r:id="rId9"/>
    <p:sldId id="268" r:id="rId10"/>
    <p:sldId id="264" r:id="rId11"/>
    <p:sldId id="265" r:id="rId12"/>
    <p:sldId id="269" r:id="rId13"/>
    <p:sldId id="270" r:id="rId14"/>
    <p:sldId id="272" r:id="rId15"/>
    <p:sldId id="273" r:id="rId16"/>
    <p:sldId id="274" r:id="rId17"/>
    <p:sldId id="27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624"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EE27766-8342-4DDF-BBFA-E49BBF4DEDC4}" type="datetimeFigureOut">
              <a:rPr lang="en-US" smtClean="0"/>
              <a:pPr/>
              <a:t>31-Mar-20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7ABF996-5B74-4BF2-89E1-21094C65589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EE27766-8342-4DDF-BBFA-E49BBF4DEDC4}" type="datetimeFigureOut">
              <a:rPr lang="en-US" smtClean="0"/>
              <a:pPr/>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ABF996-5B74-4BF2-89E1-21094C65589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EE27766-8342-4DDF-BBFA-E49BBF4DEDC4}" type="datetimeFigureOut">
              <a:rPr lang="en-US" smtClean="0"/>
              <a:pPr/>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ABF996-5B74-4BF2-89E1-21094C6558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EE27766-8342-4DDF-BBFA-E49BBF4DEDC4}" type="datetimeFigureOut">
              <a:rPr lang="en-US" smtClean="0"/>
              <a:pPr/>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ABF996-5B74-4BF2-89E1-21094C6558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EE27766-8342-4DDF-BBFA-E49BBF4DEDC4}" type="datetimeFigureOut">
              <a:rPr lang="en-US" smtClean="0"/>
              <a:pPr/>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ABF996-5B74-4BF2-89E1-21094C65589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EE27766-8342-4DDF-BBFA-E49BBF4DEDC4}" type="datetimeFigureOut">
              <a:rPr lang="en-US" smtClean="0"/>
              <a:pPr/>
              <a:t>31-Mar-20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ABF996-5B74-4BF2-89E1-21094C65589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EE27766-8342-4DDF-BBFA-E49BBF4DEDC4}" type="datetimeFigureOut">
              <a:rPr lang="en-US" smtClean="0"/>
              <a:pPr/>
              <a:t>31-Mar-20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ABF996-5B74-4BF2-89E1-21094C65589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EE27766-8342-4DDF-BBFA-E49BBF4DEDC4}" type="datetimeFigureOut">
              <a:rPr lang="en-US" smtClean="0"/>
              <a:pPr/>
              <a:t>31-Mar-20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ABF996-5B74-4BF2-89E1-21094C65589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E27766-8342-4DDF-BBFA-E49BBF4DEDC4}" type="datetimeFigureOut">
              <a:rPr lang="en-US" smtClean="0"/>
              <a:pPr/>
              <a:t>31-Mar-20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ABF996-5B74-4BF2-89E1-21094C6558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EE27766-8342-4DDF-BBFA-E49BBF4DEDC4}" type="datetimeFigureOut">
              <a:rPr lang="en-US" smtClean="0"/>
              <a:pPr/>
              <a:t>31-Mar-20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ABF996-5B74-4BF2-89E1-21094C6558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EE27766-8342-4DDF-BBFA-E49BBF4DEDC4}" type="datetimeFigureOut">
              <a:rPr lang="en-US" smtClean="0"/>
              <a:pPr/>
              <a:t>31-Mar-20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7ABF996-5B74-4BF2-89E1-21094C655893}"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EE27766-8342-4DDF-BBFA-E49BBF4DEDC4}" type="datetimeFigureOut">
              <a:rPr lang="en-US" smtClean="0"/>
              <a:pPr/>
              <a:t>31-Mar-20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7ABF996-5B74-4BF2-89E1-21094C65589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r.wikipedia.org/w/index.php?title=%D0%92%D0%B8%D0%BB%D0%B8%D1%98%D0%B0%D0%BC_%D0%92%D0%B8%D0%BB%D0%B0%D0%BD%D0%B4&amp;action=edit&amp;redlink=1" TargetMode="External"/><Relationship Id="rId2" Type="http://schemas.openxmlformats.org/officeDocument/2006/relationships/hyperlink" Target="https://sr.wikipedia.org/wiki/1923" TargetMode="External"/><Relationship Id="rId1" Type="http://schemas.openxmlformats.org/officeDocument/2006/relationships/slideLayout" Target="../slideLayouts/slideLayout2.xml"/><Relationship Id="rId4" Type="http://schemas.openxmlformats.org/officeDocument/2006/relationships/hyperlink" Target="https://sr.wikipedia.org/wiki/%D0%91%D0%B5%D0%BE%D0%B3%D1%80%D0%B0%D0%B4"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1470025"/>
          </a:xfrm>
        </p:spPr>
        <p:txBody>
          <a:bodyPr>
            <a:normAutofit/>
          </a:bodyPr>
          <a:lstStyle/>
          <a:p>
            <a:pPr algn="ctr"/>
            <a:r>
              <a:rPr lang="sr-Cyrl-RS" sz="7200" dirty="0" smtClean="0"/>
              <a:t>Историја кошарке</a:t>
            </a:r>
            <a:endParaRPr lang="en-US" sz="7200" dirty="0"/>
          </a:p>
        </p:txBody>
      </p:sp>
      <p:sp>
        <p:nvSpPr>
          <p:cNvPr id="25602" name="AutoShape 2" descr="SUUB košarka: Dan odluk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5604" name="AutoShape 4" descr="SUUB košarka: Dan odluk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7" name="Picture 6" descr="lopta-kosarka-696x455.jpg"/>
          <p:cNvPicPr>
            <a:picLocks noChangeAspect="1"/>
          </p:cNvPicPr>
          <p:nvPr/>
        </p:nvPicPr>
        <p:blipFill>
          <a:blip r:embed="rId2" cstate="print"/>
          <a:stretch>
            <a:fillRect/>
          </a:stretch>
        </p:blipFill>
        <p:spPr>
          <a:xfrm>
            <a:off x="0" y="2057400"/>
            <a:ext cx="9144000" cy="48006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990600" y="1066800"/>
            <a:ext cx="5943600" cy="861774"/>
          </a:xfrm>
          <a:prstGeom prst="rect">
            <a:avLst/>
          </a:prstGeom>
          <a:noFill/>
        </p:spPr>
        <p:txBody>
          <a:bodyPr wrap="square" rtlCol="0">
            <a:spAutoFit/>
          </a:bodyPr>
          <a:lstStyle/>
          <a:p>
            <a:r>
              <a:rPr lang="sr-Cyrl-RS" sz="5000" dirty="0" smtClean="0"/>
              <a:t>Кошарка у Србији</a:t>
            </a:r>
            <a:endParaRPr lang="en-US" sz="5000" dirty="0"/>
          </a:p>
        </p:txBody>
      </p:sp>
      <p:sp>
        <p:nvSpPr>
          <p:cNvPr id="11" name="TextBox 10"/>
          <p:cNvSpPr txBox="1"/>
          <p:nvPr/>
        </p:nvSpPr>
        <p:spPr>
          <a:xfrm>
            <a:off x="609601" y="2362200"/>
            <a:ext cx="7924799" cy="3046988"/>
          </a:xfrm>
          <a:prstGeom prst="rect">
            <a:avLst/>
          </a:prstGeom>
          <a:noFill/>
        </p:spPr>
        <p:txBody>
          <a:bodyPr wrap="square" rtlCol="0">
            <a:spAutoFit/>
          </a:bodyPr>
          <a:lstStyle/>
          <a:p>
            <a:r>
              <a:rPr lang="sr-Cyrl-RS" dirty="0" smtClean="0"/>
              <a:t>*</a:t>
            </a:r>
            <a:r>
              <a:rPr lang="ru-RU" dirty="0"/>
              <a:t> </a:t>
            </a:r>
            <a:r>
              <a:rPr lang="ru-RU" sz="2400" dirty="0"/>
              <a:t>Прву кошаркашку лопту у Србију донео је </a:t>
            </a:r>
            <a:r>
              <a:rPr lang="ru-RU" sz="2400" dirty="0">
                <a:hlinkClick r:id="rId2" tooltip="1923"/>
              </a:rPr>
              <a:t>1923</a:t>
            </a:r>
            <a:r>
              <a:rPr lang="ru-RU" sz="2400" dirty="0"/>
              <a:t>. године из Америке </a:t>
            </a:r>
            <a:r>
              <a:rPr lang="ru-RU" sz="2400" dirty="0">
                <a:hlinkClick r:id="rId3" tooltip="Вилијам Виланд (страница не постоји)"/>
              </a:rPr>
              <a:t>Вилијам Виланд</a:t>
            </a:r>
            <a:r>
              <a:rPr lang="ru-RU" sz="2400" dirty="0"/>
              <a:t>, представник добротворне организације „Војска спаса“. Виланд је у </a:t>
            </a:r>
            <a:r>
              <a:rPr lang="ru-RU" sz="2400" dirty="0">
                <a:hlinkClick r:id="rId4" tooltip="Београд"/>
              </a:rPr>
              <a:t>Београд</a:t>
            </a:r>
            <a:r>
              <a:rPr lang="ru-RU" sz="2400" dirty="0"/>
              <a:t> стигао са задатком да учитеље, наставнике и професоре београдских школа упозна са званичним правилима кошаркашке игре. У пратњи госта из Америке, у служби преводиоца, била је Драгица Поповић из Црвеног крста Београда.</a:t>
            </a: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србија12.jpg"/>
          <p:cNvPicPr>
            <a:picLocks noChangeAspect="1"/>
          </p:cNvPicPr>
          <p:nvPr/>
        </p:nvPicPr>
        <p:blipFill>
          <a:blip r:embed="rId2" cstate="print"/>
          <a:stretch>
            <a:fillRect/>
          </a:stretch>
        </p:blipFill>
        <p:spPr>
          <a:xfrm>
            <a:off x="228600" y="990599"/>
            <a:ext cx="4953000" cy="3276601"/>
          </a:xfrm>
          <a:prstGeom prst="rect">
            <a:avLst/>
          </a:prstGeom>
        </p:spPr>
      </p:pic>
      <p:sp>
        <p:nvSpPr>
          <p:cNvPr id="5" name="TextBox 4"/>
          <p:cNvSpPr txBox="1"/>
          <p:nvPr/>
        </p:nvSpPr>
        <p:spPr>
          <a:xfrm>
            <a:off x="5562600" y="1524000"/>
            <a:ext cx="3361241" cy="954107"/>
          </a:xfrm>
          <a:prstGeom prst="rect">
            <a:avLst/>
          </a:prstGeom>
          <a:noFill/>
        </p:spPr>
        <p:txBody>
          <a:bodyPr wrap="none" rtlCol="0">
            <a:spAutoFit/>
          </a:bodyPr>
          <a:lstStyle/>
          <a:p>
            <a:r>
              <a:rPr lang="sr-Cyrl-RS" sz="2800" dirty="0" smtClean="0"/>
              <a:t>Богдан Богдамовић</a:t>
            </a:r>
          </a:p>
          <a:p>
            <a:r>
              <a:rPr lang="sr-Cyrl-RS" sz="2800" dirty="0" smtClean="0"/>
              <a:t>-српски кошаркаш</a:t>
            </a:r>
            <a:endParaRPr lang="en-US" sz="2800" dirty="0"/>
          </a:p>
        </p:txBody>
      </p:sp>
      <p:sp>
        <p:nvSpPr>
          <p:cNvPr id="6" name="Rectangle 5"/>
          <p:cNvSpPr/>
          <p:nvPr/>
        </p:nvSpPr>
        <p:spPr>
          <a:xfrm>
            <a:off x="228600" y="4343400"/>
            <a:ext cx="7391400" cy="2308324"/>
          </a:xfrm>
          <a:prstGeom prst="rect">
            <a:avLst/>
          </a:prstGeom>
        </p:spPr>
        <p:txBody>
          <a:bodyPr wrap="square">
            <a:spAutoFit/>
          </a:bodyPr>
          <a:lstStyle/>
          <a:p>
            <a:r>
              <a:rPr lang="ru-RU" sz="2400" dirty="0" smtClean="0"/>
              <a:t>*Богдан </a:t>
            </a:r>
            <a:r>
              <a:rPr lang="ru-RU" sz="2400" dirty="0"/>
              <a:t>Богдановић је српски кошаркаш. Игра на позицији бека, а тренутно наступа за Сакраменто кингсе. Проглашен је за Евролигину звезду у успону два пута узастопно 2014. и 2015. Освојио је Евролигу са Фенербахчеом 2017. године и уврштен је у идеални тим Евролиге</a:t>
            </a:r>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ана дабовиц.jpg"/>
          <p:cNvPicPr>
            <a:picLocks noGrp="1" noChangeAspect="1"/>
          </p:cNvPicPr>
          <p:nvPr>
            <p:ph idx="1"/>
          </p:nvPr>
        </p:nvPicPr>
        <p:blipFill>
          <a:blip r:embed="rId2" cstate="print"/>
          <a:stretch>
            <a:fillRect/>
          </a:stretch>
        </p:blipFill>
        <p:spPr>
          <a:xfrm>
            <a:off x="228600" y="381000"/>
            <a:ext cx="5114746" cy="3886200"/>
          </a:xfrm>
        </p:spPr>
      </p:pic>
      <p:sp>
        <p:nvSpPr>
          <p:cNvPr id="7" name="TextBox 6"/>
          <p:cNvSpPr txBox="1"/>
          <p:nvPr/>
        </p:nvSpPr>
        <p:spPr>
          <a:xfrm>
            <a:off x="304800" y="4549676"/>
            <a:ext cx="7467600" cy="2308324"/>
          </a:xfrm>
          <a:prstGeom prst="rect">
            <a:avLst/>
          </a:prstGeom>
          <a:noFill/>
        </p:spPr>
        <p:txBody>
          <a:bodyPr wrap="square" rtlCol="0">
            <a:spAutoFit/>
          </a:bodyPr>
          <a:lstStyle/>
          <a:p>
            <a:r>
              <a:rPr lang="ru-RU" sz="2400" dirty="0" smtClean="0"/>
              <a:t>*Ана </a:t>
            </a:r>
            <a:r>
              <a:rPr lang="ru-RU" sz="2400" dirty="0"/>
              <a:t>Дабовић је српска кошаркашица која тренутно игра у најјачој лиги света за жене WNBA, и то у екипи Лос Анђелес спаркс. Висока је 183 cm и игра на позицији бека шутера. Њена сестра Милица је такође репрезентативка Србије у кошарци, и капитен националног тима</a:t>
            </a:r>
            <a:endParaRPr lang="en-US" sz="2400" dirty="0"/>
          </a:p>
        </p:txBody>
      </p:sp>
      <p:sp>
        <p:nvSpPr>
          <p:cNvPr id="8" name="TextBox 7"/>
          <p:cNvSpPr txBox="1"/>
          <p:nvPr/>
        </p:nvSpPr>
        <p:spPr>
          <a:xfrm>
            <a:off x="5365786" y="1524000"/>
            <a:ext cx="3778214" cy="954107"/>
          </a:xfrm>
          <a:prstGeom prst="rect">
            <a:avLst/>
          </a:prstGeom>
          <a:noFill/>
        </p:spPr>
        <p:txBody>
          <a:bodyPr wrap="none" rtlCol="0">
            <a:spAutoFit/>
          </a:bodyPr>
          <a:lstStyle/>
          <a:p>
            <a:pPr algn="ctr"/>
            <a:r>
              <a:rPr lang="sr-Cyrl-RS" sz="2800" dirty="0" smtClean="0"/>
              <a:t>Ана Дабовић</a:t>
            </a:r>
          </a:p>
          <a:p>
            <a:pPr algn="ctr"/>
            <a:r>
              <a:rPr lang="sr-Cyrl-RS" sz="2800" dirty="0" smtClean="0"/>
              <a:t>-српска кошаркашица</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Правила кошарке  </a:t>
            </a:r>
            <a:endParaRPr lang="en-US" dirty="0"/>
          </a:p>
        </p:txBody>
      </p:sp>
      <p:sp>
        <p:nvSpPr>
          <p:cNvPr id="3" name="Content Placeholder 2"/>
          <p:cNvSpPr>
            <a:spLocks noGrp="1"/>
          </p:cNvSpPr>
          <p:nvPr>
            <p:ph idx="1"/>
          </p:nvPr>
        </p:nvSpPr>
        <p:spPr>
          <a:xfrm>
            <a:off x="685800" y="2057400"/>
            <a:ext cx="8229600" cy="4389120"/>
          </a:xfrm>
        </p:spPr>
        <p:txBody>
          <a:bodyPr/>
          <a:lstStyle/>
          <a:p>
            <a:pPr>
              <a:buNone/>
            </a:pPr>
            <a:r>
              <a:rPr lang="sr-Cyrl-RS" dirty="0" smtClean="0"/>
              <a:t>*Кошаркашки терен ;</a:t>
            </a:r>
          </a:p>
          <a:p>
            <a:pPr>
              <a:buNone/>
            </a:pPr>
            <a:r>
              <a:rPr lang="sr-Cyrl-RS" dirty="0" smtClean="0"/>
              <a:t>*Опрема;</a:t>
            </a:r>
          </a:p>
          <a:p>
            <a:pPr>
              <a:buNone/>
            </a:pPr>
            <a:r>
              <a:rPr lang="sr-Cyrl-RS" dirty="0" smtClean="0"/>
              <a:t>*Правила игре;</a:t>
            </a:r>
          </a:p>
          <a:p>
            <a:pPr>
              <a:buNone/>
            </a:pPr>
            <a:r>
              <a:rPr lang="sr-Cyrl-RS" dirty="0" smtClean="0"/>
              <a:t>*Кош-поени.</a:t>
            </a:r>
          </a:p>
          <a:p>
            <a:pPr>
              <a:buNone/>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Кошаркашки терен:</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sr-Cyrl-RS" dirty="0" smtClean="0"/>
              <a:t>*</a:t>
            </a:r>
            <a:r>
              <a:rPr lang="ru-RU" dirty="0" smtClean="0"/>
              <a:t>Регуларни кошаркашки терен, игралиште по правилима Међународне кошаркашке федерације има мере 28x15 m, а у NBA 29</a:t>
            </a:r>
            <a:r>
              <a:rPr lang="en-US" dirty="0" smtClean="0"/>
              <a:t>x</a:t>
            </a:r>
            <a:r>
              <a:rPr lang="ru-RU" dirty="0" smtClean="0"/>
              <a:t>15 m. Већина терена има паркет израђен од дрвета. Железни кош са таблом, мрежом и обручом који виси 1.2 метра унутар терена по средини, са висином горњег обруча од 3,05 m. Ове мере скоро су идентичне у свим лигама на свету. Линија за 3 поена у међународној кошарци је 6.75, а у NBA је 7.24 метра. Док димензије терена или табле на кошу могу варирати без претераног учинка, врло је важно да обруч буде на тачној висини од 3,05 m. Чак и мало одстојање од неколико центиметара, па чак и милиметара, може имати велики учинак на успешност шутева.</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Опрема:</a:t>
            </a:r>
            <a:endParaRPr lang="en-US" dirty="0"/>
          </a:p>
        </p:txBody>
      </p:sp>
      <p:sp>
        <p:nvSpPr>
          <p:cNvPr id="3" name="Content Placeholder 2"/>
          <p:cNvSpPr>
            <a:spLocks noGrp="1"/>
          </p:cNvSpPr>
          <p:nvPr>
            <p:ph idx="1"/>
          </p:nvPr>
        </p:nvSpPr>
        <p:spPr/>
        <p:txBody>
          <a:bodyPr>
            <a:normAutofit lnSpcReduction="10000"/>
          </a:bodyPr>
          <a:lstStyle/>
          <a:p>
            <a:pPr>
              <a:buNone/>
            </a:pPr>
            <a:r>
              <a:rPr lang="sr-Cyrl-RS" dirty="0" smtClean="0"/>
              <a:t>  *</a:t>
            </a:r>
            <a:r>
              <a:rPr lang="ru-RU" dirty="0" smtClean="0"/>
              <a:t>Играчи су униформисани и сви из истог тима носе једнако дизајниране дресове истих боја.</a:t>
            </a:r>
          </a:p>
          <a:p>
            <a:pPr>
              <a:buNone/>
            </a:pPr>
            <a:r>
              <a:rPr lang="ru-RU" dirty="0" smtClean="0"/>
              <a:t>   Стандардни дрес се састоји од доњег дела и мајице без рукава. Сваки играч је, и на прсима и на леђима, на свом дресу, означен видљивим, јединственим бројем, различитим од свох бројева саиграча. Професионални кошаркаши користе специјалну обућу са високим ђоном који осигуравају додатну потпору петама. Осим броја, на мајицама се налазе и имена клуба, играча и спонзора.</a:t>
            </a:r>
          </a:p>
          <a:p>
            <a:pPr>
              <a:buNone/>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Правила игре:</a:t>
            </a:r>
            <a:endParaRPr lang="en-US" dirty="0"/>
          </a:p>
        </p:txBody>
      </p:sp>
      <p:sp>
        <p:nvSpPr>
          <p:cNvPr id="3" name="Content Placeholder 2"/>
          <p:cNvSpPr>
            <a:spLocks noGrp="1"/>
          </p:cNvSpPr>
          <p:nvPr>
            <p:ph idx="1"/>
          </p:nvPr>
        </p:nvSpPr>
        <p:spPr/>
        <p:txBody>
          <a:bodyPr/>
          <a:lstStyle/>
          <a:p>
            <a:pPr>
              <a:buNone/>
            </a:pPr>
            <a:r>
              <a:rPr lang="ru-RU" dirty="0" smtClean="0"/>
              <a:t> *На терену у игри сме бити пет играча једне екипе у исто време. Тимови смеју имати максимално девет замена. Замене се могу обављати неограничено, али само кад је сат заустављен, тј. кад игра није активна. Екипе имају тренера, који најчешће развија тактику и стратегију, и остало особље које такође активно учествује, али изван терена (доктори, помоћни тренери, статистичари).</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Кош-поени:</a:t>
            </a:r>
            <a:endParaRPr lang="en-US" dirty="0"/>
          </a:p>
        </p:txBody>
      </p:sp>
      <p:sp>
        <p:nvSpPr>
          <p:cNvPr id="3" name="Content Placeholder 2"/>
          <p:cNvSpPr>
            <a:spLocks noGrp="1"/>
          </p:cNvSpPr>
          <p:nvPr>
            <p:ph idx="1"/>
          </p:nvPr>
        </p:nvSpPr>
        <p:spPr/>
        <p:txBody>
          <a:bodyPr>
            <a:normAutofit lnSpcReduction="10000"/>
          </a:bodyPr>
          <a:lstStyle/>
          <a:p>
            <a:pPr>
              <a:buNone/>
            </a:pPr>
            <a:r>
              <a:rPr lang="sr-Cyrl-RS" dirty="0" smtClean="0"/>
              <a:t>*</a:t>
            </a:r>
            <a:r>
              <a:rPr lang="ru-RU" dirty="0" smtClean="0"/>
              <a:t>Смисао игре је премашити број кошева (поена) противничке екипе убацивањем лопте кроз обруч противничког коша, а истовремено спречити противничку екипу да убаци лопту кроз брањени, кош.  Сваки кош доноси 1, 2 или 3 поена, у зависности одакле долази и под којим условима је дат. Када је кош постигнут са удаљености унутар означеног лука испред противничког коша полупречника 6,75 m у Европи, и 7,24 m у NBA, вреди 2 поена. Од 2010. и у Европи лук преко кога се рачунају 3 поена је померен на 7,25 m. Кош изван тога лука вреди 3 </a:t>
            </a:r>
            <a:r>
              <a:rPr lang="ru-RU" u="sng" dirty="0" smtClean="0"/>
              <a:t>поена.</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71600"/>
            <a:ext cx="8229600" cy="4389120"/>
          </a:xfrm>
        </p:spPr>
        <p:txBody>
          <a:bodyPr/>
          <a:lstStyle/>
          <a:p>
            <a:pPr>
              <a:buNone/>
            </a:pPr>
            <a:r>
              <a:rPr lang="sr-Cyrl-RS" dirty="0" smtClean="0"/>
              <a:t>*</a:t>
            </a:r>
            <a:r>
              <a:rPr lang="sr-Cyrl-RS" sz="2800" dirty="0" smtClean="0"/>
              <a:t>Кошарка је врста тимског спорта. Две екипе од пет играча покушавају постићи што више поена убацивањем лопте кроз обруч противничког тима.</a:t>
            </a:r>
          </a:p>
        </p:txBody>
      </p:sp>
      <p:pic>
        <p:nvPicPr>
          <p:cNvPr id="4" name="Picture 3" descr="images.jpg"/>
          <p:cNvPicPr>
            <a:picLocks noChangeAspect="1"/>
          </p:cNvPicPr>
          <p:nvPr/>
        </p:nvPicPr>
        <p:blipFill>
          <a:blip r:embed="rId2" cstate="print"/>
          <a:stretch>
            <a:fillRect/>
          </a:stretch>
        </p:blipFill>
        <p:spPr>
          <a:xfrm>
            <a:off x="4038600" y="3429000"/>
            <a:ext cx="4495800" cy="3223693"/>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389120"/>
          </a:xfrm>
        </p:spPr>
        <p:txBody>
          <a:bodyPr>
            <a:noAutofit/>
          </a:bodyPr>
          <a:lstStyle/>
          <a:p>
            <a:pPr>
              <a:buNone/>
            </a:pPr>
            <a:r>
              <a:rPr lang="en-US" sz="2800" dirty="0" smtClean="0"/>
              <a:t>*</a:t>
            </a:r>
            <a:r>
              <a:rPr lang="ru-RU" sz="2800" dirty="0" smtClean="0"/>
              <a:t> Први играчи кошарке били су студенти Гимназије Удружења младих хришћана. Касније игра се проширила на читав САД и Канаду. До 1896. године постојале су и бројне женске кошаркашке екипе, но поприлично груба правила и бројна публика одвратила су кошарку од примарног циља Удружења младих хришћана, игре која помаже студентима да остану у форми. Но, упркос томе, пре Првог све</a:t>
            </a:r>
            <a:r>
              <a:rPr lang="sr-Cyrl-RS" sz="2800" dirty="0" smtClean="0"/>
              <a:t>т</a:t>
            </a:r>
            <a:r>
              <a:rPr lang="ru-RU" sz="2800" dirty="0" smtClean="0"/>
              <a:t>ског рата успоставили су се бројни аматерски савези с аматерским клубовима, и то у САД.</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4389120"/>
          </a:xfrm>
        </p:spPr>
        <p:txBody>
          <a:bodyPr>
            <a:normAutofit/>
          </a:bodyPr>
          <a:lstStyle/>
          <a:p>
            <a:pPr>
              <a:buNone/>
            </a:pPr>
            <a:r>
              <a:rPr lang="sr-Cyrl-RS" sz="2800" dirty="0" smtClean="0"/>
              <a:t>*Кошарка се прво играла с фудбалском лоптом. Прве лопте израђене искључиво за кошарку биле су смеђе, што је била уобичајена боја све до педесетих 20. века када је Пол Тони Хинкл, у потрази за лоптом која би била уочљивија, у употребу увео наранџасту лопту, која је и данас стандардна.</a:t>
            </a:r>
            <a:endParaRPr lang="en-US" sz="2800" dirty="0"/>
          </a:p>
        </p:txBody>
      </p:sp>
      <p:pic>
        <p:nvPicPr>
          <p:cNvPr id="4" name="Picture 3" descr="images (3).jpg"/>
          <p:cNvPicPr>
            <a:picLocks noChangeAspect="1"/>
          </p:cNvPicPr>
          <p:nvPr/>
        </p:nvPicPr>
        <p:blipFill>
          <a:blip r:embed="rId2" cstate="print"/>
          <a:stretch>
            <a:fillRect/>
          </a:stretch>
        </p:blipFill>
        <p:spPr>
          <a:xfrm>
            <a:off x="457200" y="4327145"/>
            <a:ext cx="3509608" cy="2530855"/>
          </a:xfrm>
          <a:prstGeom prst="rect">
            <a:avLst/>
          </a:prstGeom>
        </p:spPr>
      </p:pic>
      <p:pic>
        <p:nvPicPr>
          <p:cNvPr id="5" name="Picture 4" descr="лоптица1234.jpg"/>
          <p:cNvPicPr>
            <a:picLocks noChangeAspect="1"/>
          </p:cNvPicPr>
          <p:nvPr/>
        </p:nvPicPr>
        <p:blipFill>
          <a:blip r:embed="rId3" cstate="print"/>
          <a:stretch>
            <a:fillRect/>
          </a:stretch>
        </p:blipFill>
        <p:spPr>
          <a:xfrm>
            <a:off x="4648200" y="3810000"/>
            <a:ext cx="4110736" cy="30480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389120"/>
          </a:xfrm>
        </p:spPr>
        <p:txBody>
          <a:bodyPr>
            <a:normAutofit/>
          </a:bodyPr>
          <a:lstStyle/>
          <a:p>
            <a:pPr>
              <a:buNone/>
            </a:pPr>
            <a:r>
              <a:rPr lang="en-US" dirty="0" smtClean="0"/>
              <a:t>*</a:t>
            </a:r>
            <a:r>
              <a:rPr lang="sr-Cyrl-RS" dirty="0" smtClean="0"/>
              <a:t>Вођење или одбацивање лопте од подлоге није било предвиђено првим правилима. Предвиђено је било само додавање лопте између саиграча одбацивањем лопте од подлоге. Додавање лопте био је први пример кретања лопте. Вођење је постепено нашло пут до кошарке и постао дозвољен, међутм, није се превише користио због неправилног облика тадашњих лопти. Тек је средином педесетих вођење постало популарна метода</a:t>
            </a:r>
            <a:r>
              <a:rPr lang="en-US" dirty="0" smtClean="0"/>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a:ln>
            <a:solidFill>
              <a:schemeClr val="bg1"/>
            </a:solidFill>
          </a:ln>
        </p:spPr>
        <p:txBody>
          <a:bodyPr>
            <a:noAutofit/>
          </a:bodyPr>
          <a:lstStyle/>
          <a:p>
            <a:r>
              <a:rPr lang="sr-Cyrl-RS" sz="6000" dirty="0" smtClean="0">
                <a:solidFill>
                  <a:schemeClr val="tx1">
                    <a:lumMod val="95000"/>
                    <a:lumOff val="5000"/>
                  </a:schemeClr>
                </a:solidFill>
              </a:rPr>
              <a:t>Универзитетска кошарка</a:t>
            </a:r>
            <a:endParaRPr lang="en-US" sz="6000" dirty="0">
              <a:solidFill>
                <a:schemeClr val="tx1">
                  <a:lumMod val="95000"/>
                  <a:lumOff val="5000"/>
                </a:schemeClr>
              </a:solidFill>
            </a:endParaRPr>
          </a:p>
        </p:txBody>
      </p:sp>
      <p:sp>
        <p:nvSpPr>
          <p:cNvPr id="3" name="Content Placeholder 2"/>
          <p:cNvSpPr>
            <a:spLocks noGrp="1"/>
          </p:cNvSpPr>
          <p:nvPr>
            <p:ph idx="1"/>
          </p:nvPr>
        </p:nvSpPr>
        <p:spPr/>
        <p:txBody>
          <a:bodyPr>
            <a:normAutofit lnSpcReduction="10000"/>
          </a:bodyPr>
          <a:lstStyle/>
          <a:p>
            <a:pPr>
              <a:buNone/>
            </a:pPr>
            <a:r>
              <a:rPr lang="sr-Cyrl-RS" dirty="0" smtClean="0"/>
              <a:t>*</a:t>
            </a:r>
            <a:r>
              <a:rPr lang="ru-RU" dirty="0" smtClean="0"/>
              <a:t> Џејмс Нејсмит и Сенда Беренсон су имали пресудну улогу у настанку универзитетске кошарке.  Универзитет Калифорније и Школа Мис Хед су 1892. одиграле прву женску утакмицу између образовних установа. Беренсине бруцошкиње су играле против друге године у првој женској колеџ утакмици на Смит колеџу 21. марта 1893. Исте године су жене на колеџима Маунт Халиок и Софи Њуком колеџ (који је тренирала Клара Грегори Бер) су почеле да играју кошарку. До 1895. кошарка се проширла на колеџима и на друге савезне државе САД, укључујући Велесли, Васар и Брин Маур.</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143000"/>
            <a:ext cx="8229600" cy="4114800"/>
          </a:xfrm>
        </p:spPr>
        <p:txBody>
          <a:bodyPr>
            <a:normAutofit fontScale="85000" lnSpcReduction="10000"/>
          </a:bodyPr>
          <a:lstStyle/>
          <a:p>
            <a:pPr>
              <a:buNone/>
            </a:pPr>
            <a:r>
              <a:rPr lang="sr-Cyrl-RS" dirty="0" smtClean="0"/>
              <a:t>*</a:t>
            </a:r>
            <a:r>
              <a:rPr lang="ru-RU" dirty="0" smtClean="0"/>
              <a:t> </a:t>
            </a:r>
            <a:r>
              <a:rPr lang="ru-RU" sz="3000" dirty="0" smtClean="0"/>
              <a:t>Број екипа је растао током 1920-их. Постојале су стотине мушких екипа у градовима дуж САД, док је организација била на врло ниском нивоу. Играчи су се стално премештали из клубова, а места одигравања утакмица биле су фабрике и задимљене плесне дворане. Универзитеска кошарка распадала се због коцкарских скандала који су је потресали између 1948. и 1951. На десетине играча је оптуживано за намештање утакмица. Пошто је делимично била доведена у везу са преварама, NIT је уступио место NCAA. </a:t>
            </a:r>
            <a:r>
              <a:rPr lang="ru-RU" dirty="0" smtClean="0"/>
              <a:t>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210px-Kent_Benson_attempts_a_hook_shot_over_Ken_Ferdinand.jpg"/>
          <p:cNvPicPr>
            <a:picLocks noChangeAspect="1"/>
          </p:cNvPicPr>
          <p:nvPr/>
        </p:nvPicPr>
        <p:blipFill>
          <a:blip r:embed="rId2" cstate="print"/>
          <a:stretch>
            <a:fillRect/>
          </a:stretch>
        </p:blipFill>
        <p:spPr>
          <a:xfrm>
            <a:off x="609600" y="1447800"/>
            <a:ext cx="2895600" cy="4026263"/>
          </a:xfrm>
          <a:prstGeom prst="rect">
            <a:avLst/>
          </a:prstGeom>
          <a:ln w="228600" cap="sq" cmpd="thickThin">
            <a:solidFill>
              <a:srgbClr val="000000"/>
            </a:solidFill>
            <a:prstDash val="solid"/>
            <a:miter lim="800000"/>
          </a:ln>
          <a:effectLst>
            <a:innerShdw blurRad="76200">
              <a:srgbClr val="000000"/>
            </a:innerShdw>
          </a:effectLst>
        </p:spPr>
      </p:pic>
      <p:sp>
        <p:nvSpPr>
          <p:cNvPr id="5" name="Rectangle 4"/>
          <p:cNvSpPr/>
          <p:nvPr/>
        </p:nvSpPr>
        <p:spPr>
          <a:xfrm>
            <a:off x="228600" y="5867400"/>
            <a:ext cx="4572000" cy="1200329"/>
          </a:xfrm>
          <a:prstGeom prst="rect">
            <a:avLst/>
          </a:prstGeom>
        </p:spPr>
        <p:txBody>
          <a:bodyPr>
            <a:spAutoFit/>
          </a:bodyPr>
          <a:lstStyle/>
          <a:p>
            <a:r>
              <a:rPr lang="ru-RU" dirty="0"/>
              <a:t>Кент Бенсон са Универзитета Индијана Блумингтон шутира хорог.</a:t>
            </a:r>
          </a:p>
          <a:p>
            <a:r>
              <a:rPr lang="ru-RU" dirty="0" smtClean="0"/>
              <a:t/>
            </a:r>
            <a:br>
              <a:rPr lang="ru-RU" dirty="0" smtClean="0"/>
            </a:br>
            <a:endParaRPr lang="en-US" dirty="0"/>
          </a:p>
        </p:txBody>
      </p:sp>
      <p:pic>
        <p:nvPicPr>
          <p:cNvPr id="6" name="Picture 5" descr="zeenska kosarka.jpg"/>
          <p:cNvPicPr>
            <a:picLocks noChangeAspect="1"/>
          </p:cNvPicPr>
          <p:nvPr/>
        </p:nvPicPr>
        <p:blipFill>
          <a:blip r:embed="rId3" cstate="print"/>
          <a:stretch>
            <a:fillRect/>
          </a:stretch>
        </p:blipFill>
        <p:spPr>
          <a:xfrm>
            <a:off x="5181600" y="1295400"/>
            <a:ext cx="3344249" cy="4191000"/>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solidFill>
                  <a:schemeClr val="tx1">
                    <a:lumMod val="95000"/>
                    <a:lumOff val="5000"/>
                  </a:schemeClr>
                </a:solidFill>
              </a:rPr>
              <a:t>Међународна кошарка </a:t>
            </a:r>
            <a:endParaRPr lang="en-US" dirty="0">
              <a:solidFill>
                <a:schemeClr val="tx1">
                  <a:lumMod val="95000"/>
                  <a:lumOff val="5000"/>
                </a:schemeClr>
              </a:solidFill>
            </a:endParaRPr>
          </a:p>
        </p:txBody>
      </p:sp>
      <p:sp>
        <p:nvSpPr>
          <p:cNvPr id="3" name="Content Placeholder 2"/>
          <p:cNvSpPr>
            <a:spLocks noGrp="1"/>
          </p:cNvSpPr>
          <p:nvPr>
            <p:ph idx="1"/>
          </p:nvPr>
        </p:nvSpPr>
        <p:spPr/>
        <p:txBody>
          <a:bodyPr>
            <a:normAutofit fontScale="70000" lnSpcReduction="20000"/>
          </a:bodyPr>
          <a:lstStyle/>
          <a:p>
            <a:pPr>
              <a:buNone/>
            </a:pPr>
            <a:r>
              <a:rPr lang="ru-RU" dirty="0" smtClean="0"/>
              <a:t>*</a:t>
            </a:r>
            <a:br>
              <a:rPr lang="ru-RU" dirty="0" smtClean="0"/>
            </a:br>
            <a:r>
              <a:rPr lang="sr-Cyrl-RS" dirty="0" smtClean="0"/>
              <a:t>Међународна кошаркашка федерација ФИБА основана је 18.јуна 1932. у Женеви од представника осам држава: Аргентине, Чехословачке, Грчке, Италије, Летоније, Порту-галије, Румуније и Швајцарске. У то време, организација се бринула само о аматерским играчима.</a:t>
            </a:r>
          </a:p>
          <a:p>
            <a:pPr>
              <a:buNone/>
            </a:pPr>
            <a:endParaRPr lang="sr-Cyrl-RS" dirty="0" smtClean="0"/>
          </a:p>
          <a:p>
            <a:pPr>
              <a:buNone/>
            </a:pPr>
            <a:r>
              <a:rPr lang="sr-Cyrl-RS" dirty="0" smtClean="0"/>
              <a:t>*Кошарка је први пут уврштена на Летње олимпијске игре 1936, иако је демонстративни турнир одржан још 1904. На овим такмичењима су углавном доминирале Сједињене Државе, које нису освојиле само четири олимпијска турнира, а први пораз је био у контроверзној финалној утакмици против Совјетског Савеза на Олимпијским играма 1972. у Минхену. Прво Светско првенство у кошарци за мушкарце је одржано у Аргентини. Три године касније, прво Светско првенство у кошарци за жене је одржано у Чилеу. Женска кошарка је уврштена на Олимпијске игре 1976., са тимовима Бразила и Аустралије које су били највећи ривали Сједињеним Америчким Државама.</a:t>
            </a:r>
          </a:p>
          <a:p>
            <a:pPr>
              <a:buNone/>
            </a:pP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383</TotalTime>
  <Words>446</Words>
  <Application>Microsoft Office PowerPoint</Application>
  <PresentationFormat>On-screen Show (4:3)</PresentationFormat>
  <Paragraphs>36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Историја кошарке</vt:lpstr>
      <vt:lpstr>Slide 2</vt:lpstr>
      <vt:lpstr>Slide 3</vt:lpstr>
      <vt:lpstr>Slide 4</vt:lpstr>
      <vt:lpstr>Slide 5</vt:lpstr>
      <vt:lpstr>Универзитетска кошарка</vt:lpstr>
      <vt:lpstr>Slide 7</vt:lpstr>
      <vt:lpstr>Slide 8</vt:lpstr>
      <vt:lpstr>Међународна кошарка </vt:lpstr>
      <vt:lpstr>Slide 10</vt:lpstr>
      <vt:lpstr>Slide 11</vt:lpstr>
      <vt:lpstr>Slide 12</vt:lpstr>
      <vt:lpstr>Правила кошарке  </vt:lpstr>
      <vt:lpstr>Кошаркашки терен:</vt:lpstr>
      <vt:lpstr>Опрема:</vt:lpstr>
      <vt:lpstr>Правила игре:</vt:lpstr>
      <vt:lpstr>Кош-поени:</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stefan bozovic</dc:creator>
  <cp:lastModifiedBy>Vuk</cp:lastModifiedBy>
  <cp:revision>33</cp:revision>
  <dcterms:created xsi:type="dcterms:W3CDTF">2020-03-30T10:51:12Z</dcterms:created>
  <dcterms:modified xsi:type="dcterms:W3CDTF">2020-03-31T08:34:23Z</dcterms:modified>
</cp:coreProperties>
</file>